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1"/>
  </p:notesMasterIdLst>
  <p:handoutMasterIdLst>
    <p:handoutMasterId r:id="rId32"/>
  </p:handoutMasterIdLst>
  <p:sldIdLst>
    <p:sldId id="314" r:id="rId5"/>
    <p:sldId id="315" r:id="rId6"/>
    <p:sldId id="333" r:id="rId7"/>
    <p:sldId id="334" r:id="rId8"/>
    <p:sldId id="319" r:id="rId9"/>
    <p:sldId id="336" r:id="rId10"/>
    <p:sldId id="323" r:id="rId11"/>
    <p:sldId id="317" r:id="rId12"/>
    <p:sldId id="332" r:id="rId13"/>
    <p:sldId id="327" r:id="rId14"/>
    <p:sldId id="328" r:id="rId15"/>
    <p:sldId id="331" r:id="rId16"/>
    <p:sldId id="329" r:id="rId17"/>
    <p:sldId id="341" r:id="rId18"/>
    <p:sldId id="342" r:id="rId19"/>
    <p:sldId id="343" r:id="rId20"/>
    <p:sldId id="344" r:id="rId21"/>
    <p:sldId id="345" r:id="rId22"/>
    <p:sldId id="335" r:id="rId23"/>
    <p:sldId id="338" r:id="rId24"/>
    <p:sldId id="325" r:id="rId25"/>
    <p:sldId id="339" r:id="rId26"/>
    <p:sldId id="326" r:id="rId27"/>
    <p:sldId id="340" r:id="rId28"/>
    <p:sldId id="322" r:id="rId29"/>
    <p:sldId id="337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969696"/>
    <a:srgbClr val="9E9A95"/>
    <a:srgbClr val="382E25"/>
    <a:srgbClr val="C17945"/>
    <a:srgbClr val="31526A"/>
    <a:srgbClr val="690304"/>
    <a:srgbClr val="252626"/>
    <a:srgbClr val="A6A6A6"/>
    <a:srgbClr val="C6B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 autoAdjust="0"/>
  </p:normalViewPr>
  <p:slideViewPr>
    <p:cSldViewPr snapToGrid="0" snapToObjects="1">
      <p:cViewPr varScale="1">
        <p:scale>
          <a:sx n="150" d="100"/>
          <a:sy n="150" d="100"/>
        </p:scale>
        <p:origin x="510" y="108"/>
      </p:cViewPr>
      <p:guideLst>
        <p:guide orient="horz" pos="3185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6523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0694" y="4709821"/>
            <a:ext cx="7734222" cy="277654"/>
          </a:xfrm>
        </p:spPr>
        <p:txBody>
          <a:bodyPr anchor="ctr">
            <a:noAutofit/>
          </a:bodyPr>
          <a:lstStyle>
            <a:lvl1pPr marL="0" indent="0">
              <a:buNone/>
              <a:defRPr sz="1100" b="1" spc="8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INDIANA UNIVERSITY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3859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SCHOOL, DEPARTMENT, OR UNIT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278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827" y="759070"/>
            <a:ext cx="8004391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5303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73058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35303" y="4661517"/>
            <a:ext cx="387197" cy="5289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3348" y="759070"/>
            <a:ext cx="8004409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348" y="1630404"/>
            <a:ext cx="8011069" cy="2818769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+mj-lt"/>
              <a:buAutoNum type="arabicPeriod"/>
              <a:defRPr sz="18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0124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09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5303" y="4661517"/>
            <a:ext cx="387197" cy="5289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9" name="Rectangle 8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idx="1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3E35D-1FD2-3447-A7AC-1E6D42BC5FD7}"/>
              </a:ext>
            </a:extLst>
          </p:cNvPr>
          <p:cNvSpPr/>
          <p:nvPr userDrawn="1"/>
        </p:nvSpPr>
        <p:spPr>
          <a:xfrm>
            <a:off x="631042" y="4856356"/>
            <a:ext cx="528685" cy="28714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14AD4-7FFF-AD45-A4D7-A565CD485F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042" y="4235585"/>
            <a:ext cx="3211259" cy="6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67" r:id="rId2"/>
    <p:sldLayoutId id="2147493472" r:id="rId3"/>
    <p:sldLayoutId id="2147493457" r:id="rId4"/>
    <p:sldLayoutId id="2147493456" r:id="rId5"/>
    <p:sldLayoutId id="2147493474" r:id="rId6"/>
    <p:sldLayoutId id="2147493475" r:id="rId7"/>
    <p:sldLayoutId id="2147493476" r:id="rId8"/>
    <p:sldLayoutId id="214749347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3.jpg"/><Relationship Id="rId4" Type="http://schemas.openxmlformats.org/officeDocument/2006/relationships/image" Target="../media/image9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.jp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.jp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3.jpg"/><Relationship Id="rId10" Type="http://schemas.openxmlformats.org/officeDocument/2006/relationships/image" Target="../media/image21.pn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Diverse Vision-Based Puzzle Solver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INDIANA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P556 Final Project (Group 8)</a:t>
            </a:r>
          </a:p>
        </p:txBody>
      </p:sp>
    </p:spTree>
    <p:extLst>
      <p:ext uri="{BB962C8B-B14F-4D97-AF65-F5344CB8AC3E}">
        <p14:creationId xmlns:p14="http://schemas.microsoft.com/office/powerpoint/2010/main" val="9190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568EE24D-FDD2-46CB-A7D7-C98EF7133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Input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522" y="879130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496EB71B-CB8A-45D6-9D7B-441C2C12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82" y="1458135"/>
            <a:ext cx="2562578" cy="1441450"/>
          </a:xfrm>
          <a:prstGeom prst="rect">
            <a:avLst/>
          </a:prstGeom>
        </p:spPr>
      </p:pic>
      <p:pic>
        <p:nvPicPr>
          <p:cNvPr id="12" name="Picture 11" descr="A black and white board&#10;&#10;Description automatically generated with low confidence">
            <a:extLst>
              <a:ext uri="{FF2B5EF4-FFF2-40B4-BE49-F238E27FC236}">
                <a16:creationId xmlns:a16="http://schemas.microsoft.com/office/drawing/2014/main" id="{291656ED-04E8-433E-A532-4A2444093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60981">
            <a:off x="609970" y="3105058"/>
            <a:ext cx="1360461" cy="1154112"/>
          </a:xfrm>
          <a:prstGeom prst="rect">
            <a:avLst/>
          </a:prstGeom>
        </p:spPr>
      </p:pic>
      <p:pic>
        <p:nvPicPr>
          <p:cNvPr id="14" name="Picture 13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B8F7CC7F-1A40-4E08-B0CF-B14D70928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60265">
            <a:off x="3196281" y="2492482"/>
            <a:ext cx="1395413" cy="1860550"/>
          </a:xfrm>
          <a:prstGeom prst="rect">
            <a:avLst/>
          </a:prstGeom>
        </p:spPr>
      </p:pic>
      <p:pic>
        <p:nvPicPr>
          <p:cNvPr id="18" name="Picture 17" descr="Calendar&#10;&#10;Description automatically generated">
            <a:extLst>
              <a:ext uri="{FF2B5EF4-FFF2-40B4-BE49-F238E27FC236}">
                <a16:creationId xmlns:a16="http://schemas.microsoft.com/office/drawing/2014/main" id="{3FE0F586-5C09-496B-83BE-47C6A885E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7224">
            <a:off x="4794311" y="1798870"/>
            <a:ext cx="1534689" cy="1534689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66B18730-BE89-49AF-B912-77ECFE215F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608" y="2428561"/>
            <a:ext cx="1886496" cy="188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7E2ABD0-982A-402F-8024-B5DF00C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Puzzle-type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8322" y="857380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098EE62-7C54-40FD-87D8-FAB85095D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8" t="37770" r="35342" b="42183"/>
          <a:stretch/>
        </p:blipFill>
        <p:spPr>
          <a:xfrm>
            <a:off x="529827" y="1679846"/>
            <a:ext cx="6075871" cy="21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4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DEEE-721F-442B-88AD-E79573E7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Puzzle-type Classifier Evaluation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67F2E-35AB-4F7C-9A9B-44015083D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small dataset (~40 images)</a:t>
            </a:r>
          </a:p>
          <a:p>
            <a:pPr lvl="1"/>
            <a:r>
              <a:rPr lang="en-US" dirty="0"/>
              <a:t>Neural Networks not an option</a:t>
            </a:r>
          </a:p>
          <a:p>
            <a:pPr lvl="1"/>
            <a:r>
              <a:rPr lang="en-US" dirty="0"/>
              <a:t>Difficult to evaluate performance</a:t>
            </a:r>
          </a:p>
          <a:p>
            <a:pPr lvl="1"/>
            <a:r>
              <a:rPr lang="en-US" dirty="0"/>
              <a:t>Video, with multiple frames, demonstrates classifier accuracy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49AFAA64-4FB7-4748-AE35-103741EAA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pic>
        <p:nvPicPr>
          <p:cNvPr id="6" name="Content Placeholder 6" descr="Magnifying glass with solid fill">
            <a:extLst>
              <a:ext uri="{FF2B5EF4-FFF2-40B4-BE49-F238E27FC236}">
                <a16:creationId xmlns:a16="http://schemas.microsoft.com/office/drawing/2014/main" id="{8FCFD24E-893A-4090-929A-BDDD7506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8322" y="857380"/>
            <a:ext cx="502444" cy="50244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CB3DC313-60EF-45F5-BF7B-E288A71C10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09"/>
                </p14:media>
              </p:ext>
            </p:extLst>
          </p:nvPr>
        </p:nvPicPr>
        <p:blipFill rotWithShape="1">
          <a:blip r:embed="rId7"/>
          <a:srcRect b="10718"/>
          <a:stretch>
            <a:fillRect/>
          </a:stretch>
        </p:blipFill>
        <p:spPr>
          <a:xfrm>
            <a:off x="5408322" y="1620360"/>
            <a:ext cx="3411323" cy="1713199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7" name="Video 9">
            <a:hlinkClick r:id="" action="ppaction://media"/>
            <a:extLst>
              <a:ext uri="{FF2B5EF4-FFF2-40B4-BE49-F238E27FC236}">
                <a16:creationId xmlns:a16="http://schemas.microsoft.com/office/drawing/2014/main" id="{741694EB-00A6-4103-8821-20477C18BE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15"/>
                </p14:media>
              </p:ext>
            </p:extLst>
          </p:nvPr>
        </p:nvPicPr>
        <p:blipFill rotWithShape="1">
          <a:blip r:embed="rId8"/>
          <a:srcRect b="10718"/>
          <a:stretch>
            <a:fillRect/>
          </a:stretch>
        </p:blipFill>
        <p:spPr>
          <a:xfrm>
            <a:off x="5408321" y="3350795"/>
            <a:ext cx="3411323" cy="1713199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144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9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7E2ABD0-982A-402F-8024-B5DF00C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Sudoku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472" y="284947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839F6A-6B67-4AF6-9164-9625FDAD8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6" r="33697" b="12963"/>
          <a:stretch/>
        </p:blipFill>
        <p:spPr>
          <a:xfrm>
            <a:off x="999727" y="1809942"/>
            <a:ext cx="6326116" cy="233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7E2ABD0-982A-402F-8024-B5DF00C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Sudoku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472" y="284947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839F6A-6B67-4AF6-9164-9625FDAD8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6" r="33697" b="12963"/>
          <a:stretch/>
        </p:blipFill>
        <p:spPr>
          <a:xfrm>
            <a:off x="999727" y="1809942"/>
            <a:ext cx="6326116" cy="2333303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F9B5D7D5-D416-47FB-BE26-F7611414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8" y="2871305"/>
            <a:ext cx="2102166" cy="11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7E2ABD0-982A-402F-8024-B5DF00C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Sudoku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472" y="284947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839F6A-6B67-4AF6-9164-9625FDAD8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6" r="33697" b="12963"/>
          <a:stretch/>
        </p:blipFill>
        <p:spPr>
          <a:xfrm>
            <a:off x="999727" y="1809942"/>
            <a:ext cx="6326116" cy="2333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A3763-47F1-4FAB-9D64-B89FA3513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7" t="5706" r="15327"/>
          <a:stretch/>
        </p:blipFill>
        <p:spPr>
          <a:xfrm>
            <a:off x="2304734" y="2871305"/>
            <a:ext cx="2102166" cy="1583548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F9B5D7D5-D416-47FB-BE26-F7611414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68" y="2871305"/>
            <a:ext cx="2102166" cy="11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7E2ABD0-982A-402F-8024-B5DF00C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Sudoku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472" y="284947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839F6A-6B67-4AF6-9164-9625FDAD8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6" r="33697" b="12963"/>
          <a:stretch/>
        </p:blipFill>
        <p:spPr>
          <a:xfrm>
            <a:off x="999727" y="1809942"/>
            <a:ext cx="6326116" cy="2333303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F9B5D7D5-D416-47FB-BE26-F7611414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8" y="2871305"/>
            <a:ext cx="2102166" cy="1182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9145A5-3450-4729-AB03-0CB9E1996E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40"/>
          <a:stretch/>
        </p:blipFill>
        <p:spPr>
          <a:xfrm>
            <a:off x="2518177" y="2871305"/>
            <a:ext cx="1675279" cy="167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7E2ABD0-982A-402F-8024-B5DF00C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Sudoku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472" y="284947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839F6A-6B67-4AF6-9164-9625FDAD8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6" r="33697" b="12963"/>
          <a:stretch/>
        </p:blipFill>
        <p:spPr>
          <a:xfrm>
            <a:off x="999727" y="1809942"/>
            <a:ext cx="6326116" cy="2333303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F9B5D7D5-D416-47FB-BE26-F7611414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8" y="2871305"/>
            <a:ext cx="2102166" cy="1182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9145A5-3450-4729-AB03-0CB9E1996E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40"/>
          <a:stretch/>
        </p:blipFill>
        <p:spPr>
          <a:xfrm>
            <a:off x="2518177" y="2871305"/>
            <a:ext cx="1675279" cy="16700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7D299D-D8F1-4E31-942A-B2779A036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000" r="76087"/>
          <a:stretch/>
        </p:blipFill>
        <p:spPr>
          <a:xfrm>
            <a:off x="4532022" y="3906135"/>
            <a:ext cx="277881" cy="295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0AAA1-1358-4539-9521-32D9028F11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00" r="76087"/>
          <a:stretch/>
        </p:blipFill>
        <p:spPr>
          <a:xfrm>
            <a:off x="4941013" y="3906135"/>
            <a:ext cx="277881" cy="295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A3FD15-D659-4ACD-8243-5B6D16F7FD7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7959" r="76087"/>
          <a:stretch/>
        </p:blipFill>
        <p:spPr>
          <a:xfrm>
            <a:off x="5404581" y="3906135"/>
            <a:ext cx="277881" cy="3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7E2ABD0-982A-402F-8024-B5DF00C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Sudoku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472" y="284947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839F6A-6B67-4AF6-9164-9625FDAD8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6" r="33697" b="12963"/>
          <a:stretch/>
        </p:blipFill>
        <p:spPr>
          <a:xfrm>
            <a:off x="999727" y="1809942"/>
            <a:ext cx="6326116" cy="2333303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F9B5D7D5-D416-47FB-BE26-F7611414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8" y="2871305"/>
            <a:ext cx="2102166" cy="1182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9145A5-3450-4729-AB03-0CB9E1996E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40"/>
          <a:stretch/>
        </p:blipFill>
        <p:spPr>
          <a:xfrm>
            <a:off x="2518177" y="2871305"/>
            <a:ext cx="1675279" cy="16700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7D299D-D8F1-4E31-942A-B2779A036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000" r="76087"/>
          <a:stretch/>
        </p:blipFill>
        <p:spPr>
          <a:xfrm>
            <a:off x="4532022" y="3906135"/>
            <a:ext cx="277881" cy="295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0AAA1-1358-4539-9521-32D9028F11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00" r="76087"/>
          <a:stretch/>
        </p:blipFill>
        <p:spPr>
          <a:xfrm>
            <a:off x="4941013" y="3906135"/>
            <a:ext cx="277881" cy="295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A3FD15-D659-4ACD-8243-5B6D16F7FD7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7959" r="76087"/>
          <a:stretch/>
        </p:blipFill>
        <p:spPr>
          <a:xfrm>
            <a:off x="5404581" y="3906135"/>
            <a:ext cx="277881" cy="3073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44C14A-47B7-43EB-8DCA-21B6555BA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540"/>
          <a:stretch/>
        </p:blipFill>
        <p:spPr>
          <a:xfrm>
            <a:off x="7308251" y="1861107"/>
            <a:ext cx="1477063" cy="14724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8A236C-FE42-4FE2-B1E8-2C0C7CF810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6827" y="3443210"/>
            <a:ext cx="1734891" cy="12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D1DA-B97A-4784-A655-3408DA65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Features Evaluation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1802-B0E2-4F21-84D2-73F0ED4A0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Robust puzzle identification and OCR extremely important</a:t>
            </a:r>
          </a:p>
          <a:p>
            <a:r>
              <a:rPr lang="en-US" dirty="0"/>
              <a:t>Handcrafted architecture development to optimize CNN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0AA0A17-1C0D-432B-A422-CACA7762F6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511" r="3948" b="48557"/>
          <a:stretch/>
        </p:blipFill>
        <p:spPr>
          <a:xfrm>
            <a:off x="5611185" y="97495"/>
            <a:ext cx="3335064" cy="2513847"/>
          </a:xfr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3D91FB7-CA64-473F-82D8-F147D823A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/>
          <a:stretch/>
        </p:blipFill>
        <p:spPr>
          <a:xfrm>
            <a:off x="161924" y="2903220"/>
            <a:ext cx="2825115" cy="2240280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4738359E-DB5E-468F-8240-D2C2787242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1"/>
          <a:stretch/>
        </p:blipFill>
        <p:spPr>
          <a:xfrm>
            <a:off x="2967517" y="2903220"/>
            <a:ext cx="2825116" cy="2240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1225B1-746A-4BA0-A73D-8B20754F9E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97"/>
          <a:stretch/>
        </p:blipFill>
        <p:spPr>
          <a:xfrm>
            <a:off x="5611185" y="1304664"/>
            <a:ext cx="3335064" cy="38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240952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D1DA-B97A-4784-A655-3408DA65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Features Evaluation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1802-B0E2-4F21-84D2-73F0ED4A0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Robust puzzle identification and OCR extremely important</a:t>
            </a:r>
          </a:p>
          <a:p>
            <a:r>
              <a:rPr lang="en-US" dirty="0"/>
              <a:t>Handcrafted architecture development to optimize CNN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0AA0A17-1C0D-432B-A422-CACA7762F6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511" r="3948" b="48557"/>
          <a:stretch/>
        </p:blipFill>
        <p:spPr>
          <a:xfrm>
            <a:off x="5611185" y="97495"/>
            <a:ext cx="3335064" cy="2513847"/>
          </a:xfr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01797AF-11AB-4160-9ED4-803694426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9"/>
          <a:stretch/>
        </p:blipFill>
        <p:spPr>
          <a:xfrm>
            <a:off x="3096151" y="2895926"/>
            <a:ext cx="2779769" cy="2240281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0F940F96-1EB3-4DEC-8524-72EA50498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9"/>
          <a:stretch/>
        </p:blipFill>
        <p:spPr>
          <a:xfrm>
            <a:off x="197750" y="2926407"/>
            <a:ext cx="2779769" cy="2240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1225B1-746A-4BA0-A73D-8B20754F9E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97"/>
          <a:stretch/>
        </p:blipFill>
        <p:spPr>
          <a:xfrm>
            <a:off x="5611185" y="1304664"/>
            <a:ext cx="3335064" cy="38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5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2793215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702C0-C28A-4131-B0C2-9C99B3250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0"/>
          <a:stretch/>
        </p:blipFill>
        <p:spPr>
          <a:xfrm>
            <a:off x="4417563" y="0"/>
            <a:ext cx="2564262" cy="2532372"/>
          </a:xfrm>
          <a:prstGeom prst="rect">
            <a:avLst/>
          </a:prstGeom>
        </p:spPr>
      </p:pic>
      <p:pic>
        <p:nvPicPr>
          <p:cNvPr id="4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508899AB-D743-4D77-9AA6-D6445D8C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17543"/>
            <a:ext cx="3371850" cy="18966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BB9422-AA21-4ECF-A61C-31335E4CE2C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609975" y="1165874"/>
            <a:ext cx="714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3CB897B-EF23-4971-BF7D-75DED4EB2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9"/>
          <a:stretch/>
        </p:blipFill>
        <p:spPr>
          <a:xfrm>
            <a:off x="1924050" y="2233480"/>
            <a:ext cx="1943100" cy="253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6A792B-7937-4459-BD21-F7541B296C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40"/>
          <a:stretch/>
        </p:blipFill>
        <p:spPr>
          <a:xfrm>
            <a:off x="5164084" y="2611129"/>
            <a:ext cx="2322566" cy="231457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179097-5F0D-4676-B745-DEFFDF0A96BB}"/>
              </a:ext>
            </a:extLst>
          </p:cNvPr>
          <p:cNvCxnSpPr>
            <a:stCxn id="11" idx="3"/>
          </p:cNvCxnSpPr>
          <p:nvPr/>
        </p:nvCxnSpPr>
        <p:spPr>
          <a:xfrm>
            <a:off x="3867150" y="3502880"/>
            <a:ext cx="12969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21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56705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23E3-D021-4890-9AB1-4AA9E0E1E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54701-DEFC-422F-903E-543EFB3C3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61A0E-B9D2-4D5A-A140-1CBD413C6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with pipeline model:</a:t>
            </a:r>
            <a:r>
              <a:rPr lang="en-US" dirty="0"/>
              <a:t> a failure </a:t>
            </a:r>
            <a:r>
              <a:rPr lang="en-US" b="1" dirty="0"/>
              <a:t>anywhere</a:t>
            </a:r>
            <a:r>
              <a:rPr lang="en-US" dirty="0"/>
              <a:t> in the pipeline causes a failed solution...</a:t>
            </a:r>
          </a:p>
          <a:p>
            <a:pPr>
              <a:spcAft>
                <a:spcPts val="0"/>
              </a:spcAft>
            </a:pPr>
            <a:r>
              <a:rPr lang="en-US" b="1" dirty="0"/>
              <a:t>Needs better CV: </a:t>
            </a:r>
            <a:r>
              <a:rPr lang="en-US" dirty="0"/>
              <a:t>not very robust to lighting changes</a:t>
            </a:r>
          </a:p>
          <a:p>
            <a:pPr lvl="1"/>
            <a:r>
              <a:rPr lang="en-US" i="1" dirty="0"/>
              <a:t>(especially when identifying colors in Rubik’s cube)</a:t>
            </a:r>
          </a:p>
          <a:p>
            <a:r>
              <a:rPr lang="en-US" b="1" dirty="0"/>
              <a:t>In progress:</a:t>
            </a:r>
            <a:r>
              <a:rPr lang="en-US" dirty="0"/>
              <a:t> CNN for Sudoku solution. </a:t>
            </a:r>
            <a:br>
              <a:rPr lang="en-US" dirty="0"/>
            </a:br>
            <a:r>
              <a:rPr lang="en-US" dirty="0"/>
              <a:t>Using iterative process (like game neural networks).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46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49F856-2CA9-442C-89D0-9EB70A43C10A}"/>
              </a:ext>
            </a:extLst>
          </p:cNvPr>
          <p:cNvSpPr txBox="1">
            <a:spLocks/>
          </p:cNvSpPr>
          <p:nvPr/>
        </p:nvSpPr>
        <p:spPr>
          <a:xfrm>
            <a:off x="529827" y="679289"/>
            <a:ext cx="8004391" cy="6990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00" spc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0A687-F786-465B-8D95-4D491A576AB7}"/>
              </a:ext>
            </a:extLst>
          </p:cNvPr>
          <p:cNvSpPr txBox="1">
            <a:spLocks/>
          </p:cNvSpPr>
          <p:nvPr/>
        </p:nvSpPr>
        <p:spPr>
          <a:xfrm>
            <a:off x="518824" y="1549623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8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6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6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6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6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Feel free to ask questions in the zoom chat.</a:t>
            </a:r>
          </a:p>
          <a:p>
            <a:r>
              <a:rPr lang="en-US" dirty="0"/>
              <a:t> Thanks!</a:t>
            </a:r>
          </a:p>
        </p:txBody>
      </p:sp>
    </p:spTree>
    <p:extLst>
      <p:ext uri="{BB962C8B-B14F-4D97-AF65-F5344CB8AC3E}">
        <p14:creationId xmlns:p14="http://schemas.microsoft.com/office/powerpoint/2010/main" val="2799699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2584D-165B-4BAE-8ADC-2DEC90B4A4D5}"/>
              </a:ext>
            </a:extLst>
          </p:cNvPr>
          <p:cNvSpPr txBox="1"/>
          <p:nvPr/>
        </p:nvSpPr>
        <p:spPr>
          <a:xfrm>
            <a:off x="66675" y="76200"/>
            <a:ext cx="887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References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CE513-0A2F-45F8-944A-F2D82BC0FAE4}"/>
              </a:ext>
            </a:extLst>
          </p:cNvPr>
          <p:cNvSpPr txBox="1"/>
          <p:nvPr/>
        </p:nvSpPr>
        <p:spPr>
          <a:xfrm>
            <a:off x="133350" y="561975"/>
            <a:ext cx="88773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Papers: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Feng-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hsiung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Hsu. IBM’s deep blue chess grandmaster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chips.IEEE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Micro, 1999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Fei-Yue Wang, et al. Where does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alphago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go: From church-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turing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thesis to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alphago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thesisand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beyond.IEEE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/CAA Journal of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Automatica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Sinica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3(2):113–120, 2016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Z. Markov, I. Russell, T.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Neller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and N.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Zlatareva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 Pedagogical possibilities for the n-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puzzleproblem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InProceedings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 Frontiers in Education. 36th Annual Conference,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S. Gur and O. Ben-Shahar. From square pieces to brick walls: The next challenge in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solvingjigsaw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puzzles. In2017 IEEE International Conference on Computer Vision (ICCV), 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Lowe, D.G. Distinctive Image Features from Scale-Invariant </a:t>
            </a:r>
            <a:r>
              <a:rPr lang="en-US" sz="1600" b="0" i="0" dirty="0" err="1">
                <a:solidFill>
                  <a:srgbClr val="333333"/>
                </a:solidFill>
                <a:effectLst/>
              </a:rPr>
              <a:t>Keypoints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. </a:t>
            </a:r>
            <a:r>
              <a:rPr lang="en-US" sz="1600" b="0" i="1" dirty="0">
                <a:solidFill>
                  <a:srgbClr val="333333"/>
                </a:solidFill>
                <a:effectLst/>
              </a:rPr>
              <a:t>International Journal of Computer Vision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60, 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91–110 (2004)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https://static01.nyt.com/images/2017/05/24/technology/24bitsdaily-web/24bitsdaily-web-master768.jpg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https://allthatsinteresting.com/wordpress/wp-content/uploads/2015/11/deep-blue-chess-match.jpg</a:t>
            </a:r>
          </a:p>
        </p:txBody>
      </p:sp>
    </p:spTree>
    <p:extLst>
      <p:ext uri="{BB962C8B-B14F-4D97-AF65-F5344CB8AC3E}">
        <p14:creationId xmlns:p14="http://schemas.microsoft.com/office/powerpoint/2010/main" val="400882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75AB-8830-459E-B2BC-0676D7ECE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the solution to this puzzle?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D39D3-5B9E-4387-ABBC-426128EA3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3CBE13B2-2DB3-4FCC-B2B1-E54D0E172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285" y="1679846"/>
            <a:ext cx="4509430" cy="2536554"/>
          </a:xfrm>
        </p:spPr>
      </p:pic>
    </p:spTree>
    <p:extLst>
      <p:ext uri="{BB962C8B-B14F-4D97-AF65-F5344CB8AC3E}">
        <p14:creationId xmlns:p14="http://schemas.microsoft.com/office/powerpoint/2010/main" val="282574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75AB-8830-459E-B2BC-0676D7ECE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 how about this one?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D39D3-5B9E-4387-ABBC-426128EA3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ack and white chess board&#10;&#10;Description automatically generated with medium confidence">
            <a:extLst>
              <a:ext uri="{FF2B5EF4-FFF2-40B4-BE49-F238E27FC236}">
                <a16:creationId xmlns:a16="http://schemas.microsoft.com/office/drawing/2014/main" id="{1B5CAFC7-B433-4872-99E8-4B3856E0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575817"/>
            <a:ext cx="2864220" cy="286422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FC21B5-A57C-49A1-830F-29630C7F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1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415381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9CB7-B38B-4DD0-8730-231BAFF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– </a:t>
            </a:r>
            <a:br>
              <a:rPr lang="en-US" dirty="0"/>
            </a:br>
            <a:r>
              <a:rPr lang="en-US" dirty="0"/>
              <a:t>Puzzles &amp;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5160-49F2-4A67-8C55-CAD77438E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" y="1629405"/>
            <a:ext cx="4749062" cy="2792362"/>
          </a:xfrm>
        </p:spPr>
        <p:txBody>
          <a:bodyPr/>
          <a:lstStyle/>
          <a:p>
            <a:r>
              <a:rPr lang="en-US" dirty="0"/>
              <a:t>Touchstone of learning &amp; intelligence</a:t>
            </a:r>
          </a:p>
          <a:p>
            <a:pPr>
              <a:spcAft>
                <a:spcPts val="0"/>
              </a:spcAft>
            </a:pPr>
            <a:r>
              <a:rPr lang="en-US" dirty="0"/>
              <a:t>Puzzles &amp; Games:</a:t>
            </a:r>
          </a:p>
          <a:p>
            <a:pPr lvl="1">
              <a:spcAft>
                <a:spcPts val="0"/>
              </a:spcAft>
            </a:pPr>
            <a:r>
              <a:rPr lang="en-US" dirty="0"/>
              <a:t>Deep Blue (IBM)</a:t>
            </a:r>
          </a:p>
          <a:p>
            <a:pPr lvl="1"/>
            <a:r>
              <a:rPr lang="en-US" dirty="0"/>
              <a:t>AlphaGo (Google)</a:t>
            </a:r>
          </a:p>
          <a:p>
            <a:r>
              <a:rPr lang="en-US" dirty="0"/>
              <a:t>Pedagogical Tools</a:t>
            </a:r>
          </a:p>
          <a:p>
            <a:r>
              <a:rPr lang="en-US" dirty="0"/>
              <a:t>CV Information Extraction</a:t>
            </a:r>
          </a:p>
        </p:txBody>
      </p:sp>
      <p:pic>
        <p:nvPicPr>
          <p:cNvPr id="2050" name="Picture 2" descr="The AI Problem: Will It Overtake Humanity?">
            <a:extLst>
              <a:ext uri="{FF2B5EF4-FFF2-40B4-BE49-F238E27FC236}">
                <a16:creationId xmlns:a16="http://schemas.microsoft.com/office/drawing/2014/main" id="{2214BDA5-B720-4394-BE6E-F444A96F20F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9208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EC75A28-E6DA-4B69-9073-C7A2F282F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027"/>
          <a:stretch/>
        </p:blipFill>
        <p:spPr bwMode="auto">
          <a:xfrm>
            <a:off x="5573058" y="2667621"/>
            <a:ext cx="3714749" cy="24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47A6AC-2DC4-47B2-A5E8-D154ACE70EE7}"/>
              </a:ext>
            </a:extLst>
          </p:cNvPr>
          <p:cNvSpPr txBox="1"/>
          <p:nvPr/>
        </p:nvSpPr>
        <p:spPr>
          <a:xfrm>
            <a:off x="3118909" y="4807468"/>
            <a:ext cx="371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(see last slide for references)</a:t>
            </a:r>
          </a:p>
        </p:txBody>
      </p:sp>
    </p:spTree>
    <p:extLst>
      <p:ext uri="{BB962C8B-B14F-4D97-AF65-F5344CB8AC3E}">
        <p14:creationId xmlns:p14="http://schemas.microsoft.com/office/powerpoint/2010/main" val="30236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3083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137EAAEF-3FD8-4C39-99CD-6846FC83D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9311"/>
          <a:stretch/>
        </p:blipFill>
        <p:spPr>
          <a:xfrm>
            <a:off x="529827" y="1776062"/>
            <a:ext cx="7208406" cy="2608368"/>
          </a:xfrm>
        </p:spPr>
      </p:pic>
    </p:spTree>
    <p:extLst>
      <p:ext uri="{BB962C8B-B14F-4D97-AF65-F5344CB8AC3E}">
        <p14:creationId xmlns:p14="http://schemas.microsoft.com/office/powerpoint/2010/main" val="214401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94" y="2602977"/>
            <a:ext cx="6802482" cy="656910"/>
          </a:xfrm>
        </p:spPr>
        <p:txBody>
          <a:bodyPr/>
          <a:lstStyle/>
          <a:p>
            <a:r>
              <a:rPr lang="en-US" dirty="0"/>
              <a:t>Experiments &amp; 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1751505766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8E41163-EDFF-8F45-973A-48182C232C32}" vid="{A4B77B9A-33E1-8F4A-BFAF-DA80BC38BD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IU-template</Template>
  <TotalTime>504</TotalTime>
  <Words>421</Words>
  <Application>Microsoft Office PowerPoint</Application>
  <PresentationFormat>On-screen Show (16:9)</PresentationFormat>
  <Paragraphs>63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-apple-system</vt:lpstr>
      <vt:lpstr>Arial</vt:lpstr>
      <vt:lpstr>Calibri</vt:lpstr>
      <vt:lpstr>Wingdings</vt:lpstr>
      <vt:lpstr>Main</vt:lpstr>
      <vt:lpstr>Diverse Vision-Based Puzzle Solver</vt:lpstr>
      <vt:lpstr>The Problem</vt:lpstr>
      <vt:lpstr>What is the solution to this puzzle?</vt:lpstr>
      <vt:lpstr>Or how about this one?</vt:lpstr>
      <vt:lpstr>Prior Work</vt:lpstr>
      <vt:lpstr>Prior Work –  Puzzles &amp; Vision</vt:lpstr>
      <vt:lpstr>Approach</vt:lpstr>
      <vt:lpstr>General Approach</vt:lpstr>
      <vt:lpstr>Experiments &amp; Implementation</vt:lpstr>
      <vt:lpstr>Input Images</vt:lpstr>
      <vt:lpstr>Puzzle-type Classifier</vt:lpstr>
      <vt:lpstr>Puzzle-type Classifier Evaluation / Results</vt:lpstr>
      <vt:lpstr>Sudoku Features</vt:lpstr>
      <vt:lpstr>Sudoku Features</vt:lpstr>
      <vt:lpstr>Sudoku Features</vt:lpstr>
      <vt:lpstr>Sudoku Features</vt:lpstr>
      <vt:lpstr>Sudoku Features</vt:lpstr>
      <vt:lpstr>Sudoku Features</vt:lpstr>
      <vt:lpstr>Sudoku Features Evaluation / Results</vt:lpstr>
      <vt:lpstr>Sudoku Features Evaluation / Results</vt:lpstr>
      <vt:lpstr>Final Results</vt:lpstr>
      <vt:lpstr>PowerPoint Presentation</vt:lpstr>
      <vt:lpstr>Discussion</vt:lpstr>
      <vt:lpstr>Discussion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Unnecessarily extra long title of presentation</dc:title>
  <dc:creator>Andrew Corum</dc:creator>
  <cp:lastModifiedBy>Andrew Corum</cp:lastModifiedBy>
  <cp:revision>43</cp:revision>
  <cp:lastPrinted>2014-06-24T16:10:50Z</cp:lastPrinted>
  <dcterms:created xsi:type="dcterms:W3CDTF">2021-04-29T12:33:32Z</dcterms:created>
  <dcterms:modified xsi:type="dcterms:W3CDTF">2021-04-29T21:55:53Z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